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26"/>
  </p:notesMasterIdLst>
  <p:sldIdLst>
    <p:sldId id="256" r:id="rId2"/>
    <p:sldId id="258" r:id="rId3"/>
    <p:sldId id="268" r:id="rId4"/>
    <p:sldId id="267" r:id="rId5"/>
    <p:sldId id="296" r:id="rId6"/>
    <p:sldId id="350" r:id="rId7"/>
    <p:sldId id="366" r:id="rId8"/>
    <p:sldId id="365" r:id="rId9"/>
    <p:sldId id="347" r:id="rId10"/>
    <p:sldId id="351" r:id="rId11"/>
    <p:sldId id="352" r:id="rId12"/>
    <p:sldId id="353" r:id="rId13"/>
    <p:sldId id="348" r:id="rId14"/>
    <p:sldId id="356" r:id="rId15"/>
    <p:sldId id="357" r:id="rId16"/>
    <p:sldId id="358" r:id="rId17"/>
    <p:sldId id="359" r:id="rId18"/>
    <p:sldId id="360" r:id="rId19"/>
    <p:sldId id="361" r:id="rId20"/>
    <p:sldId id="363" r:id="rId21"/>
    <p:sldId id="362" r:id="rId22"/>
    <p:sldId id="364" r:id="rId23"/>
    <p:sldId id="349" r:id="rId24"/>
    <p:sldId id="281" r:id="rId25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Vidaloka" panose="020B0604020202020204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9F74B4-B6BF-48D2-B840-E434A78FE972}">
  <a:tblStyle styleId="{C49F74B4-B6BF-48D2-B840-E434A78FE9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>
          <a:extLst>
            <a:ext uri="{FF2B5EF4-FFF2-40B4-BE49-F238E27FC236}">
              <a16:creationId xmlns:a16="http://schemas.microsoft.com/office/drawing/2014/main" id="{4538E91F-6738-A3A6-9F7E-C5DC49F81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07a9a8b46f_0_11:notes">
            <a:extLst>
              <a:ext uri="{FF2B5EF4-FFF2-40B4-BE49-F238E27FC236}">
                <a16:creationId xmlns:a16="http://schemas.microsoft.com/office/drawing/2014/main" id="{F28116CD-4574-27D9-2231-6CEE835B1A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07a9a8b46f_0_11:notes">
            <a:extLst>
              <a:ext uri="{FF2B5EF4-FFF2-40B4-BE49-F238E27FC236}">
                <a16:creationId xmlns:a16="http://schemas.microsoft.com/office/drawing/2014/main" id="{962BBC15-B8BE-5BD4-E6E4-DE9ADFDABF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212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99075DA8-1EE2-DD1B-084B-97D4BB746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cc7554a049_0_799:notes">
            <a:extLst>
              <a:ext uri="{FF2B5EF4-FFF2-40B4-BE49-F238E27FC236}">
                <a16:creationId xmlns:a16="http://schemas.microsoft.com/office/drawing/2014/main" id="{3AFA9396-7732-6B3F-7935-D0F5170DD2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cc7554a049_0_799:notes">
            <a:extLst>
              <a:ext uri="{FF2B5EF4-FFF2-40B4-BE49-F238E27FC236}">
                <a16:creationId xmlns:a16="http://schemas.microsoft.com/office/drawing/2014/main" id="{0AAC3C0E-B4AB-88AC-D748-12BDCEA2AE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084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ECECED1A-5DAB-4401-49D4-82DAA3B8C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07aaa41fe9_0_131:notes">
            <a:extLst>
              <a:ext uri="{FF2B5EF4-FFF2-40B4-BE49-F238E27FC236}">
                <a16:creationId xmlns:a16="http://schemas.microsoft.com/office/drawing/2014/main" id="{F16BFD6F-D4EA-5F0B-E07D-745C1CEC09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07aaa41fe9_0_131:notes">
            <a:extLst>
              <a:ext uri="{FF2B5EF4-FFF2-40B4-BE49-F238E27FC236}">
                <a16:creationId xmlns:a16="http://schemas.microsoft.com/office/drawing/2014/main" id="{F1BB196A-6F4B-05E7-2AA2-0DF72FB954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3234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3789A84A-A2BC-AB3F-E766-BB0A85EB6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F2E915BF-5C7E-DA6A-A252-EA0B4269AB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03619DBB-B01A-3DAA-158C-A2725EBE5F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3881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>
          <a:extLst>
            <a:ext uri="{FF2B5EF4-FFF2-40B4-BE49-F238E27FC236}">
              <a16:creationId xmlns:a16="http://schemas.microsoft.com/office/drawing/2014/main" id="{B79ADA09-2D57-6CA3-90B3-A073C5D7A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07a9a8b46f_0_11:notes">
            <a:extLst>
              <a:ext uri="{FF2B5EF4-FFF2-40B4-BE49-F238E27FC236}">
                <a16:creationId xmlns:a16="http://schemas.microsoft.com/office/drawing/2014/main" id="{CC83B3DE-6D1A-968A-9F2B-67556C216A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07a9a8b46f_0_11:notes">
            <a:extLst>
              <a:ext uri="{FF2B5EF4-FFF2-40B4-BE49-F238E27FC236}">
                <a16:creationId xmlns:a16="http://schemas.microsoft.com/office/drawing/2014/main" id="{6BB21C61-C1C4-2895-002E-37423CC8DD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09102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957BB325-9750-F51A-2312-88DD6AAE0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012D69A4-1AF5-814E-2D1B-0947308E83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27ED0CDC-76D5-973D-01F3-E12D79B36F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1872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74AF12B2-404C-7141-DA9B-A0F1638F8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7986E185-FE2A-92B9-B85A-B4C919F0E2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100174DC-2479-32B2-C533-7AB9228E15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9441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65F1EE02-EE9D-9493-CE2B-1040DADF1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8DE4A634-6BDE-2B5D-64DB-DF8396A18A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FBCA56DB-30E3-55AC-B2FD-6E7C0E68B2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42548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F91EF24D-156B-BDC1-4F2F-46F6D0D1A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733D93C3-376C-9DF6-6ADF-936A2DCCA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1FEE0910-4EB8-3B16-B12B-47EF4B3946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63028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27DEA78A-E3F5-5DBF-F58D-9DBA57E27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C333244D-F6E1-D7F9-29B7-F465F2505C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A62502EB-0314-4DB5-C94E-2EEE5C0E45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2989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01FCF99F-F896-B6C6-2424-D75A12B82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50C1C79E-1457-C257-AFCF-CF6AD42078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026D1A4E-66BA-1A75-20FE-81E9617D1C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526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DCA9BE1B-8197-3F93-CAE2-31321DFEC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0E6A532D-5E84-7353-77C8-CB3816574B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BB07B9C3-DB00-7278-C141-53FC3E6715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61036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384D61D4-7B6E-E1C4-78DF-00F41CFAC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36F64B75-13BC-50E0-F9DD-71AA91B93D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0585C914-3883-36AB-FB4F-586A9AE719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67759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92F9FB20-AC6D-A78B-D7C0-5EDEF5578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CF0D8609-0429-234E-B7A2-796402BB04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6AE2B116-B0A4-80FF-7966-ECBFDB04F1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9297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07aaa41fe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07aaa41fe9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07a9a8b46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07a9a8b46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cc7554a049_0_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cc7554a049_0_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>
          <a:extLst>
            <a:ext uri="{FF2B5EF4-FFF2-40B4-BE49-F238E27FC236}">
              <a16:creationId xmlns:a16="http://schemas.microsoft.com/office/drawing/2014/main" id="{B9CBC807-981B-2E8F-F291-52381F856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cc7554a049_0_799:notes">
            <a:extLst>
              <a:ext uri="{FF2B5EF4-FFF2-40B4-BE49-F238E27FC236}">
                <a16:creationId xmlns:a16="http://schemas.microsoft.com/office/drawing/2014/main" id="{2D7BD4DB-69CA-6CD6-4290-348C9629F2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cc7554a049_0_799:notes">
            <a:extLst>
              <a:ext uri="{FF2B5EF4-FFF2-40B4-BE49-F238E27FC236}">
                <a16:creationId xmlns:a16="http://schemas.microsoft.com/office/drawing/2014/main" id="{43EB663F-73F4-DB4D-053A-9E4CCDFEF6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0037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92396552-AD9C-A82E-5BFB-DFA4AB22C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ABD5B2C3-D859-133D-DD5A-CCF526DAB7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8663E0C6-88C3-CD2D-9CF3-D8C570F3DC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54638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2B596A51-0ABA-2E85-4635-FFCB97355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1E7EE3C2-A7F4-2AB8-3B71-F6AE5BBBAD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F29A57F0-EFA5-3F3D-4077-9CA0EFB4FC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7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>
          <a:extLst>
            <a:ext uri="{FF2B5EF4-FFF2-40B4-BE49-F238E27FC236}">
              <a16:creationId xmlns:a16="http://schemas.microsoft.com/office/drawing/2014/main" id="{027BDAC0-67F7-9810-8A51-FC000DA6D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c7554a049_0_369:notes">
            <a:extLst>
              <a:ext uri="{FF2B5EF4-FFF2-40B4-BE49-F238E27FC236}">
                <a16:creationId xmlns:a16="http://schemas.microsoft.com/office/drawing/2014/main" id="{1091322A-9205-3217-7D72-0BB12215FC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c7554a049_0_369:notes">
            <a:extLst>
              <a:ext uri="{FF2B5EF4-FFF2-40B4-BE49-F238E27FC236}">
                <a16:creationId xmlns:a16="http://schemas.microsoft.com/office/drawing/2014/main" id="{9325117C-0727-0C1A-7F88-756822FD60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901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9" name="Google Shape;459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1" name="Google Shape;461;p5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" name="Google Shape;462;p5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8" name="Google Shape;468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" name="Google Shape;469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" name="Google Shape;470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5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50" name="Google Shape;50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5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427325" y="2511800"/>
            <a:ext cx="4965600" cy="111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title" idx="2" hasCustomPrompt="1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55" name="Google Shape;155;p21"/>
          <p:cNvSpPr txBox="1">
            <a:spLocks noGrp="1"/>
          </p:cNvSpPr>
          <p:nvPr>
            <p:ph type="subTitle" idx="1"/>
          </p:nvPr>
        </p:nvSpPr>
        <p:spPr>
          <a:xfrm>
            <a:off x="831625" y="3625000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56" name="Google Shape;156;p21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21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21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6" name="Google Shape;166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Google Shape;167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2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2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2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2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6" name="Google Shape;456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5" r:id="rId4"/>
    <p:sldLayoutId id="2147483658" r:id="rId5"/>
    <p:sldLayoutId id="2147483659" r:id="rId6"/>
    <p:sldLayoutId id="2147483667" r:id="rId7"/>
    <p:sldLayoutId id="2147483669" r:id="rId8"/>
    <p:sldLayoutId id="2147483697" r:id="rId9"/>
    <p:sldLayoutId id="2147483698" r:id="rId10"/>
    <p:sldLayoutId id="2147483699" r:id="rId11"/>
    <p:sldLayoutId id="214748370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0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 Fake Detection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5B60EC-73C8-0A5F-C378-D69B56D7D49D}"/>
              </a:ext>
            </a:extLst>
          </p:cNvPr>
          <p:cNvSpPr txBox="1"/>
          <p:nvPr/>
        </p:nvSpPr>
        <p:spPr>
          <a:xfrm>
            <a:off x="104462" y="4331369"/>
            <a:ext cx="18710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Απόστολος Βαρελάς,</a:t>
            </a:r>
          </a:p>
          <a:p>
            <a:r>
              <a:rPr lang="en-US" dirty="0"/>
              <a:t>mtn2402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1D72D7-0253-0B38-D153-BBF1447C8A43}"/>
              </a:ext>
            </a:extLst>
          </p:cNvPr>
          <p:cNvSpPr txBox="1"/>
          <p:nvPr/>
        </p:nvSpPr>
        <p:spPr>
          <a:xfrm>
            <a:off x="6991430" y="294604"/>
            <a:ext cx="22252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Βάιος Κωνσταντόπουλος,</a:t>
            </a:r>
          </a:p>
          <a:p>
            <a:r>
              <a:rPr lang="en-US" dirty="0"/>
              <a:t>mtn240</a:t>
            </a:r>
            <a:r>
              <a:rPr lang="el-GR" dirty="0"/>
              <a:t>7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>
          <a:extLst>
            <a:ext uri="{FF2B5EF4-FFF2-40B4-BE49-F238E27FC236}">
              <a16:creationId xmlns:a16="http://schemas.microsoft.com/office/drawing/2014/main" id="{3A644434-D724-575B-C5DA-4CD7828A8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06843C-819B-7586-AF85-32B3C5458899}"/>
              </a:ext>
            </a:extLst>
          </p:cNvPr>
          <p:cNvSpPr txBox="1"/>
          <p:nvPr/>
        </p:nvSpPr>
        <p:spPr>
          <a:xfrm>
            <a:off x="123754" y="232150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ResNet50</a:t>
            </a:r>
            <a:endParaRPr lang="en-US" b="1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8948AF-BECB-4128-E611-9B7BD83224E7}"/>
              </a:ext>
            </a:extLst>
          </p:cNvPr>
          <p:cNvSpPr txBox="1"/>
          <p:nvPr/>
        </p:nvSpPr>
        <p:spPr>
          <a:xfrm>
            <a:off x="247506" y="907525"/>
            <a:ext cx="58833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Βαθύ </a:t>
            </a:r>
            <a:r>
              <a:rPr lang="el-GR" dirty="0" err="1"/>
              <a:t>συνελικτικό</a:t>
            </a:r>
            <a:r>
              <a:rPr lang="el-GR" dirty="0"/>
              <a:t> δίκτυο με </a:t>
            </a:r>
            <a:r>
              <a:rPr lang="en-US" dirty="0"/>
              <a:t>residual connections.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Βοηθά στην εκπαίδευση χωρίς απώλεια σήματος.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Κάθε μπλοκ μαθαίνει το υπόλειμμα</a:t>
            </a:r>
            <a:r>
              <a:rPr lang="en-US" dirty="0"/>
              <a:t> </a:t>
            </a:r>
            <a:r>
              <a:rPr lang="el-GR" dirty="0"/>
              <a:t>(</a:t>
            </a:r>
            <a:r>
              <a:rPr lang="el-GR" dirty="0" err="1"/>
              <a:t>residual</a:t>
            </a:r>
            <a:r>
              <a:rPr lang="el-GR" dirty="0"/>
              <a:t>), όχι το πλήρες </a:t>
            </a:r>
            <a:r>
              <a:rPr lang="el-GR" dirty="0" err="1"/>
              <a:t>output</a:t>
            </a:r>
            <a:r>
              <a:rPr lang="el-GR" dirty="0"/>
              <a:t>.</a:t>
            </a:r>
            <a:endParaRPr lang="en-US" dirty="0"/>
          </a:p>
        </p:txBody>
      </p:sp>
      <p:pic>
        <p:nvPicPr>
          <p:cNvPr id="9" name="Picture 8" descr="A black screen with arrows&#10;&#10;AI-generated content may be incorrect.">
            <a:extLst>
              <a:ext uri="{FF2B5EF4-FFF2-40B4-BE49-F238E27FC236}">
                <a16:creationId xmlns:a16="http://schemas.microsoft.com/office/drawing/2014/main" id="{99D78562-8427-2ABF-0379-D41D48339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449" y="901777"/>
            <a:ext cx="1516294" cy="33399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4F298D-FD89-3DC1-7A3B-B0847CF361EC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6EDA1-B789-DEC3-2FD0-9FDDC44DF315}"/>
              </a:ext>
            </a:extLst>
          </p:cNvPr>
          <p:cNvSpPr txBox="1"/>
          <p:nvPr/>
        </p:nvSpPr>
        <p:spPr>
          <a:xfrm>
            <a:off x="247506" y="2048529"/>
            <a:ext cx="599394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Χρησιμοποιήσαμε </a:t>
            </a:r>
            <a:r>
              <a:rPr lang="el-GR" dirty="0" err="1"/>
              <a:t>προεκπαιδευμένο</a:t>
            </a:r>
            <a:r>
              <a:rPr lang="el-GR" dirty="0"/>
              <a:t> μοντέλο για </a:t>
            </a:r>
            <a:r>
              <a:rPr lang="el-GR" dirty="0" err="1"/>
              <a:t>binary</a:t>
            </a:r>
            <a:r>
              <a:rPr lang="el-GR" dirty="0"/>
              <a:t> </a:t>
            </a:r>
            <a:r>
              <a:rPr lang="el-GR" dirty="0" err="1"/>
              <a:t>classification</a:t>
            </a:r>
            <a:r>
              <a:rPr lang="el-GR" dirty="0"/>
              <a:t>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Τροποποίηση με: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 err="1"/>
              <a:t>Fine-tuning</a:t>
            </a:r>
            <a:r>
              <a:rPr lang="el-GR" dirty="0"/>
              <a:t>: εκπαίδευση μόνο των τελευταίων στρωμάτων.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3FAE1B-F407-6E6D-B824-06878C20B810}"/>
              </a:ext>
            </a:extLst>
          </p:cNvPr>
          <p:cNvSpPr txBox="1"/>
          <p:nvPr/>
        </p:nvSpPr>
        <p:spPr>
          <a:xfrm>
            <a:off x="739627" y="2571749"/>
            <a:ext cx="50097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Νέο</a:t>
            </a:r>
            <a:r>
              <a:rPr lang="en-US" dirty="0"/>
              <a:t> fully connected layer (512 </a:t>
            </a:r>
            <a:r>
              <a:rPr lang="en-US" dirty="0" err="1"/>
              <a:t>νευρώνες</a:t>
            </a:r>
            <a:r>
              <a:rPr lang="en-US" dirty="0"/>
              <a:t>, </a:t>
            </a:r>
            <a:r>
              <a:rPr lang="en-US" dirty="0" err="1"/>
              <a:t>ReLU</a:t>
            </a:r>
            <a:r>
              <a:rPr lang="en-US" dirty="0"/>
              <a:t>, dropout)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Τελική έξοδος: 2 κατηγορίες (</a:t>
            </a:r>
            <a:r>
              <a:rPr lang="el-GR" dirty="0" err="1"/>
              <a:t>real</a:t>
            </a:r>
            <a:r>
              <a:rPr lang="el-GR" dirty="0"/>
              <a:t>/</a:t>
            </a:r>
            <a:r>
              <a:rPr lang="el-GR" dirty="0" err="1"/>
              <a:t>fake</a:t>
            </a:r>
            <a:r>
              <a:rPr lang="el-GR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53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68B3BCB5-F844-6619-F6D6-FA92978B7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D1BE85-C7C5-DD47-27C9-9A8601C53149}"/>
              </a:ext>
            </a:extLst>
          </p:cNvPr>
          <p:cNvSpPr txBox="1"/>
          <p:nvPr/>
        </p:nvSpPr>
        <p:spPr>
          <a:xfrm>
            <a:off x="7947719" y="259651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Xception</a:t>
            </a:r>
            <a:endParaRPr lang="en-US" b="1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771056-F3C2-0A3B-96FE-9B2C16EC8600}"/>
              </a:ext>
            </a:extLst>
          </p:cNvPr>
          <p:cNvSpPr txBox="1"/>
          <p:nvPr/>
        </p:nvSpPr>
        <p:spPr>
          <a:xfrm>
            <a:off x="0" y="1141281"/>
            <a:ext cx="498566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Βασίζεται σε </a:t>
            </a:r>
            <a:r>
              <a:rPr lang="en-US" dirty="0" err="1"/>
              <a:t>depthwise</a:t>
            </a:r>
            <a:r>
              <a:rPr lang="en-US" dirty="0"/>
              <a:t> separable convolutions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Χωρίζει τη </a:t>
            </a:r>
            <a:r>
              <a:rPr lang="el-GR" dirty="0" err="1"/>
              <a:t>συνελικτική</a:t>
            </a:r>
            <a:r>
              <a:rPr lang="el-GR" dirty="0"/>
              <a:t> πράξη σε: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Αποδοτικότερο και πιο εκφραστικό από τα κλασικά CNN.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938B04-F9D1-DAEB-A4CC-92BB22E0ED3D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19E870-A5CF-E040-163D-6031665F62DB}"/>
              </a:ext>
            </a:extLst>
          </p:cNvPr>
          <p:cNvSpPr txBox="1"/>
          <p:nvPr/>
        </p:nvSpPr>
        <p:spPr>
          <a:xfrm>
            <a:off x="577516" y="1691296"/>
            <a:ext cx="4161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Depthwise</a:t>
            </a:r>
            <a:r>
              <a:rPr lang="en-US" dirty="0"/>
              <a:t> convolution (</a:t>
            </a:r>
            <a:r>
              <a:rPr lang="el-GR" dirty="0"/>
              <a:t>ανά κανάλι)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Pointwise convolution (</a:t>
            </a:r>
            <a:r>
              <a:rPr lang="el-GR" dirty="0"/>
              <a:t>συνδυασμός καναλιών)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65F5D-E317-7F89-6439-2669D348495B}"/>
              </a:ext>
            </a:extLst>
          </p:cNvPr>
          <p:cNvSpPr txBox="1"/>
          <p:nvPr/>
        </p:nvSpPr>
        <p:spPr>
          <a:xfrm>
            <a:off x="0" y="3076291"/>
            <a:ext cx="54520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Χρησιμοποιούμε </a:t>
            </a:r>
            <a:r>
              <a:rPr lang="el-GR" dirty="0" err="1"/>
              <a:t>προεκπαιδευμένο</a:t>
            </a:r>
            <a:r>
              <a:rPr lang="el-GR" dirty="0"/>
              <a:t> </a:t>
            </a:r>
            <a:r>
              <a:rPr lang="el-GR" dirty="0" err="1"/>
              <a:t>Xception</a:t>
            </a:r>
            <a:r>
              <a:rPr lang="el-GR" dirty="0"/>
              <a:t> + μηχανισμό προσοχής SE.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Το SE ενισχύει σημαντικά κανάλια με δυναμικό </a:t>
            </a:r>
            <a:r>
              <a:rPr lang="el-GR" dirty="0" err="1"/>
              <a:t>weighting</a:t>
            </a:r>
            <a:r>
              <a:rPr lang="el-GR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Προσθέτουμε </a:t>
            </a:r>
            <a:r>
              <a:rPr lang="en-US" dirty="0" err="1"/>
              <a:t>έν</a:t>
            </a:r>
            <a:r>
              <a:rPr lang="en-US" dirty="0"/>
              <a:t>α fully connected layer για binary classification.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 err="1"/>
              <a:t>Fine-tuning</a:t>
            </a:r>
            <a:r>
              <a:rPr lang="el-GR" dirty="0"/>
              <a:t> μόνο στα </a:t>
            </a:r>
            <a:r>
              <a:rPr lang="el-GR" dirty="0" err="1"/>
              <a:t>blocks</a:t>
            </a:r>
            <a:r>
              <a:rPr lang="el-GR" dirty="0"/>
              <a:t> 6–8 και στο τελευταίο </a:t>
            </a:r>
            <a:r>
              <a:rPr lang="el-GR" dirty="0" err="1"/>
              <a:t>conv</a:t>
            </a:r>
            <a:r>
              <a:rPr lang="el-GR" dirty="0"/>
              <a:t> </a:t>
            </a:r>
            <a:r>
              <a:rPr lang="el-GR" dirty="0" err="1"/>
              <a:t>layer</a:t>
            </a:r>
            <a:endParaRPr lang="en-US" dirty="0"/>
          </a:p>
        </p:txBody>
      </p:sp>
      <p:pic>
        <p:nvPicPr>
          <p:cNvPr id="7" name="Picture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9CF6365-4D7F-05C5-4CEE-9DF79B85A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046" y="444317"/>
            <a:ext cx="5094371" cy="247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590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AC36B83A-93C8-B097-8F19-6EB2EB26B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A1BE04-1575-CC69-1003-851B8F6EDF5E}"/>
              </a:ext>
            </a:extLst>
          </p:cNvPr>
          <p:cNvSpPr txBox="1"/>
          <p:nvPr/>
        </p:nvSpPr>
        <p:spPr>
          <a:xfrm>
            <a:off x="3565955" y="245900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Swin Transformer</a:t>
            </a:r>
            <a:endParaRPr lang="en-US" b="1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985B6C-DCC7-6192-EA89-901279C95C7A}"/>
              </a:ext>
            </a:extLst>
          </p:cNvPr>
          <p:cNvSpPr txBox="1"/>
          <p:nvPr/>
        </p:nvSpPr>
        <p:spPr>
          <a:xfrm>
            <a:off x="5030546" y="1013829"/>
            <a:ext cx="40172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Οπτικό μοντέλο βασισμένο σε </a:t>
            </a:r>
            <a:r>
              <a:rPr lang="el-GR" dirty="0" err="1"/>
              <a:t>self-attention</a:t>
            </a:r>
            <a:r>
              <a:rPr lang="el-GR" dirty="0"/>
              <a:t>, όχι σε συνελίξεις.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Χωρίζει την εικόνα σε παράθυρα και εφαρμόζει τοπικό </a:t>
            </a:r>
            <a:r>
              <a:rPr lang="el-GR" dirty="0" err="1"/>
              <a:t>attention</a:t>
            </a:r>
            <a:r>
              <a:rPr lang="el-GR" dirty="0"/>
              <a:t>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Ιεραρχική κατανόηση εικόνας, με μικρότερο υπολογιστικό κόστος.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32B5E2A-58CB-BC71-DA30-B2DC768DE0B5}"/>
              </a:ext>
            </a:extLst>
          </p:cNvPr>
          <p:cNvGraphicFramePr>
            <a:graphicFrameLocks noGrp="1"/>
          </p:cNvGraphicFramePr>
          <p:nvPr/>
        </p:nvGraphicFramePr>
        <p:xfrm>
          <a:off x="712788" y="2708275"/>
          <a:ext cx="7718425" cy="304800"/>
        </p:xfrm>
        <a:graphic>
          <a:graphicData uri="http://schemas.openxmlformats.org/drawingml/2006/table">
            <a:tbl>
              <a:tblPr/>
              <a:tblGrid>
                <a:gridCol w="7718425">
                  <a:extLst>
                    <a:ext uri="{9D8B030D-6E8A-4147-A177-3AD203B41FA5}">
                      <a16:colId xmlns:a16="http://schemas.microsoft.com/office/drawing/2014/main" val="20129527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155435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485A723-5A52-DEA9-7EAC-B6719B9C1A22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EDAE4-00AE-0107-E922-1ADC286C3842}"/>
              </a:ext>
            </a:extLst>
          </p:cNvPr>
          <p:cNvSpPr txBox="1"/>
          <p:nvPr/>
        </p:nvSpPr>
        <p:spPr>
          <a:xfrm>
            <a:off x="1" y="1037432"/>
            <a:ext cx="503054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Χρησιμοποιούμε </a:t>
            </a:r>
            <a:r>
              <a:rPr lang="en-US" dirty="0"/>
              <a:t>Swin-Base + </a:t>
            </a:r>
            <a:r>
              <a:rPr lang="el-GR" dirty="0"/>
              <a:t>μηχανισμό </a:t>
            </a:r>
            <a:r>
              <a:rPr lang="en-US" dirty="0"/>
              <a:t>SE attention.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Ο SE εφαρμόζεται στο τελικό διάνυσμα χαρακτηριστικών.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Προσθέτουμε </a:t>
            </a:r>
            <a:r>
              <a:rPr lang="el-GR" dirty="0" err="1"/>
              <a:t>ταξινομητή</a:t>
            </a:r>
            <a:r>
              <a:rPr lang="el-GR" dirty="0"/>
              <a:t> για </a:t>
            </a:r>
            <a:r>
              <a:rPr lang="el-GR" dirty="0" err="1"/>
              <a:t>binary</a:t>
            </a:r>
            <a:r>
              <a:rPr lang="el-GR" dirty="0"/>
              <a:t> </a:t>
            </a:r>
            <a:r>
              <a:rPr lang="el-GR" dirty="0" err="1"/>
              <a:t>classification</a:t>
            </a:r>
            <a:r>
              <a:rPr lang="el-GR" dirty="0"/>
              <a:t>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Εκπαίδευση με σταδιακό </a:t>
            </a:r>
            <a:r>
              <a:rPr lang="el-GR" dirty="0" err="1"/>
              <a:t>unfreezing</a:t>
            </a:r>
            <a:r>
              <a:rPr lang="el-GR" dirty="0"/>
              <a:t>: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466AFE-573C-BE05-8248-96BAAF1FFC86}"/>
              </a:ext>
            </a:extLst>
          </p:cNvPr>
          <p:cNvSpPr txBox="1"/>
          <p:nvPr/>
        </p:nvSpPr>
        <p:spPr>
          <a:xfrm>
            <a:off x="249474" y="2018528"/>
            <a:ext cx="48014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Αρχικά εκπαιδεύεται μόνο ο </a:t>
            </a:r>
            <a:r>
              <a:rPr lang="el-GR" dirty="0" err="1"/>
              <a:t>classifier</a:t>
            </a:r>
            <a:r>
              <a:rPr lang="el-GR" dirty="0"/>
              <a:t> + SE + τελευταίο </a:t>
            </a:r>
            <a:r>
              <a:rPr lang="el-GR" dirty="0" err="1"/>
              <a:t>block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Σταδιακά ξεπαγώνουμε και τα υπόλοιπα </a:t>
            </a:r>
            <a:r>
              <a:rPr lang="el-GR" dirty="0" err="1"/>
              <a:t>block</a:t>
            </a:r>
            <a:endParaRPr lang="en-US" dirty="0"/>
          </a:p>
        </p:txBody>
      </p:sp>
      <p:pic>
        <p:nvPicPr>
          <p:cNvPr id="9" name="Picture 8" descr="A black rectangular object with white text&#10;&#10;AI-generated content may be incorrect.">
            <a:extLst>
              <a:ext uri="{FF2B5EF4-FFF2-40B4-BE49-F238E27FC236}">
                <a16:creationId xmlns:a16="http://schemas.microsoft.com/office/drawing/2014/main" id="{0D6FE260-95E7-D678-CC8C-2DEFA9BB7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445" y="3436704"/>
            <a:ext cx="648652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32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FAA42C33-3E79-8146-C469-892B87141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9EF09DF-2CB3-BEFC-6257-0BC965E10454}"/>
              </a:ext>
            </a:extLst>
          </p:cNvPr>
          <p:cNvSpPr txBox="1"/>
          <p:nvPr/>
        </p:nvSpPr>
        <p:spPr>
          <a:xfrm>
            <a:off x="4038036" y="1402199"/>
            <a:ext cx="122822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7000" dirty="0">
                <a:latin typeface="Vidaloka" panose="020B0604020202020204" charset="0"/>
              </a:rPr>
              <a:t>03</a:t>
            </a:r>
            <a:endParaRPr lang="en-US" sz="7000" dirty="0">
              <a:latin typeface="Vidalok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E884A4-A7DD-CBA8-399F-0C76D824C544}"/>
              </a:ext>
            </a:extLst>
          </p:cNvPr>
          <p:cNvSpPr txBox="1"/>
          <p:nvPr/>
        </p:nvSpPr>
        <p:spPr>
          <a:xfrm>
            <a:off x="2551830" y="2429284"/>
            <a:ext cx="426270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000" dirty="0">
                <a:latin typeface="Vidaloka" panose="020B0604020202020204" charset="0"/>
              </a:rPr>
              <a:t>Αποτελέσματα</a:t>
            </a:r>
            <a:endParaRPr lang="en-US" sz="5000" dirty="0">
              <a:latin typeface="Vidalok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718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>
          <a:extLst>
            <a:ext uri="{FF2B5EF4-FFF2-40B4-BE49-F238E27FC236}">
              <a16:creationId xmlns:a16="http://schemas.microsoft.com/office/drawing/2014/main" id="{7C4FBB26-C720-4045-9E16-EFFE02638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D3FD1B-F63C-06FD-F593-363BD15B7158}"/>
              </a:ext>
            </a:extLst>
          </p:cNvPr>
          <p:cNvSpPr txBox="1"/>
          <p:nvPr/>
        </p:nvSpPr>
        <p:spPr>
          <a:xfrm>
            <a:off x="0" y="330009"/>
            <a:ext cx="2355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Πειραματική Διάταξη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F9D271-5D46-F6D0-DB01-0AA14CDD1F5F}"/>
              </a:ext>
            </a:extLst>
          </p:cNvPr>
          <p:cNvSpPr txBox="1"/>
          <p:nvPr/>
        </p:nvSpPr>
        <p:spPr>
          <a:xfrm>
            <a:off x="48127" y="976278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4 πειράματα ανά μοντέλο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970654-0444-2278-B827-D3FE979E401D}"/>
              </a:ext>
            </a:extLst>
          </p:cNvPr>
          <p:cNvSpPr txBox="1"/>
          <p:nvPr/>
        </p:nvSpPr>
        <p:spPr>
          <a:xfrm>
            <a:off x="5491042" y="1003780"/>
            <a:ext cx="2236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Μετρικές Αξιολόγησης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7E14FE-D206-D018-9FD5-C14A3A76675C}"/>
              </a:ext>
            </a:extLst>
          </p:cNvPr>
          <p:cNvSpPr txBox="1"/>
          <p:nvPr/>
        </p:nvSpPr>
        <p:spPr>
          <a:xfrm>
            <a:off x="625655" y="1416289"/>
            <a:ext cx="172835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faces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frames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Kerkis"/>
              </a:rPr>
              <a:t>frames</a:t>
            </a:r>
            <a:r>
              <a:rPr lang="en-US" b="0" i="0" u="none" strike="noStrike" baseline="0" dirty="0">
                <a:latin typeface="Kerkis"/>
              </a:rPr>
              <a:t>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faces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Kerkis"/>
              </a:rPr>
              <a:t>frames</a:t>
            </a:r>
            <a:r>
              <a:rPr lang="en-US" b="0" i="0" u="none" strike="noStrike" baseline="0" dirty="0">
                <a:latin typeface="Kerkis"/>
              </a:rPr>
              <a:t>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dirty="0">
                <a:latin typeface="Kerkis"/>
              </a:rPr>
              <a:t>frames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249188-BABE-75F0-B898-C8E4D87F2A47}"/>
              </a:ext>
            </a:extLst>
          </p:cNvPr>
          <p:cNvSpPr txBox="1"/>
          <p:nvPr/>
        </p:nvSpPr>
        <p:spPr>
          <a:xfrm>
            <a:off x="6066157" y="1416289"/>
            <a:ext cx="177644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Accuracy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Precision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Recall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F1 Score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MCC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Average Precision</a:t>
            </a:r>
            <a:endParaRPr lang="en-US" dirty="0">
              <a:latin typeface="Kerkis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0" i="0" u="none" strike="noStrike" baseline="0" dirty="0">
                <a:latin typeface="Kerkis"/>
              </a:rPr>
              <a:t>EER</a:t>
            </a:r>
            <a:endParaRPr lang="en-US" sz="11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723574-6400-0809-E12B-A0080C492B83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18514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938BC408-961C-6908-FC99-B3240CDF1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FE71C7-9D85-F5DA-9FC2-76E806A77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4900"/>
            <a:ext cx="9144000" cy="25861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F3760F-0365-C620-8A5F-F6DE0CD79902}"/>
              </a:ext>
            </a:extLst>
          </p:cNvPr>
          <p:cNvSpPr txBox="1"/>
          <p:nvPr/>
        </p:nvSpPr>
        <p:spPr>
          <a:xfrm>
            <a:off x="4071702" y="275007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ResNet50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BB7E72-9AAE-49AC-3C63-3F10EC95610C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25031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B500E808-08B7-4521-BE77-1E53A8913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77CD7-8C8B-96AD-A777-265414952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0621"/>
            <a:ext cx="9144000" cy="266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5BBBFA-EE94-F740-A7EC-A48FCD33726B}"/>
              </a:ext>
            </a:extLst>
          </p:cNvPr>
          <p:cNvSpPr txBox="1"/>
          <p:nvPr/>
        </p:nvSpPr>
        <p:spPr>
          <a:xfrm>
            <a:off x="4071702" y="275007"/>
            <a:ext cx="9396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Xception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B9D2D9-E576-DB70-9D6E-EBEC33063FBD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852363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919A0279-3DA7-8B3B-7801-CE564475B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37F54A-205E-59C1-40BE-E4100EC76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3149"/>
            <a:ext cx="9144000" cy="26372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78E515-2BC4-0A78-C42D-7177C919CAAE}"/>
              </a:ext>
            </a:extLst>
          </p:cNvPr>
          <p:cNvSpPr txBox="1"/>
          <p:nvPr/>
        </p:nvSpPr>
        <p:spPr>
          <a:xfrm>
            <a:off x="3717439" y="288757"/>
            <a:ext cx="1709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Swin Transformer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59A159-57E2-A973-6836-36867976C08E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067166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5983C3C1-E19F-61E1-F3D2-C42EADB8A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9EE7CF-6085-17A8-AC0C-7512AB45C1AB}"/>
              </a:ext>
            </a:extLst>
          </p:cNvPr>
          <p:cNvSpPr txBox="1"/>
          <p:nvPr/>
        </p:nvSpPr>
        <p:spPr>
          <a:xfrm>
            <a:off x="3951477" y="268131"/>
            <a:ext cx="12410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ROC Curves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8F1D7-C2E3-9979-9307-3B032D459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1971"/>
            <a:ext cx="9144000" cy="30395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4541E9-E04B-D399-8888-32B7AB68DEE8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904642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219A17DC-B2F9-CAFA-D366-161F4A2CD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FD9131-05B0-743D-81BC-5C3890B38287}"/>
              </a:ext>
            </a:extLst>
          </p:cNvPr>
          <p:cNvSpPr txBox="1"/>
          <p:nvPr/>
        </p:nvSpPr>
        <p:spPr>
          <a:xfrm>
            <a:off x="3749499" y="261256"/>
            <a:ext cx="16450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Confusion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1642B5-5C2E-3A4D-C680-E262F11B7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1238"/>
            <a:ext cx="9144000" cy="39010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F46A39-35E1-6B30-4302-F0E1DC4ABE9D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1</a:t>
            </a:r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42052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Περιεχόμενα</a:t>
            </a:r>
            <a:endParaRPr dirty="0"/>
          </a:p>
        </p:txBody>
      </p:sp>
      <p:sp>
        <p:nvSpPr>
          <p:cNvPr id="501" name="Google Shape;501;p62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Δεδομένα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502" name="Google Shape;502;p62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Μοντέλα</a:t>
            </a:r>
            <a:endParaRPr dirty="0"/>
          </a:p>
        </p:txBody>
      </p:sp>
      <p:sp>
        <p:nvSpPr>
          <p:cNvPr id="503" name="Google Shape;503;p62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Εξήγηση μοντέλων και μέθοδοι αξιολόγησης</a:t>
            </a:r>
            <a:endParaRPr dirty="0"/>
          </a:p>
        </p:txBody>
      </p:sp>
      <p:sp>
        <p:nvSpPr>
          <p:cNvPr id="504" name="Google Shape;504;p62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Περιγραφή του </a:t>
            </a:r>
            <a:r>
              <a:rPr lang="en-US" dirty="0"/>
              <a:t>dataset </a:t>
            </a:r>
            <a:r>
              <a:rPr lang="el-GR" dirty="0"/>
              <a:t>και μέθοδοι </a:t>
            </a:r>
            <a:r>
              <a:rPr lang="en-US" dirty="0"/>
              <a:t>data preparation</a:t>
            </a:r>
            <a:endParaRPr dirty="0"/>
          </a:p>
        </p:txBody>
      </p:sp>
      <p:sp>
        <p:nvSpPr>
          <p:cNvPr id="505" name="Google Shape;505;p62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Συμπεράσματα</a:t>
            </a:r>
            <a:endParaRPr dirty="0"/>
          </a:p>
        </p:txBody>
      </p:sp>
      <p:sp>
        <p:nvSpPr>
          <p:cNvPr id="506" name="Google Shape;506;p62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Τελικά συμπεράσματα</a:t>
            </a:r>
            <a:endParaRPr dirty="0"/>
          </a:p>
        </p:txBody>
      </p:sp>
      <p:sp>
        <p:nvSpPr>
          <p:cNvPr id="507" name="Google Shape;507;p62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Αποτελέσματα</a:t>
            </a:r>
            <a:endParaRPr dirty="0"/>
          </a:p>
        </p:txBody>
      </p:sp>
      <p:sp>
        <p:nvSpPr>
          <p:cNvPr id="508" name="Google Shape;508;p62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Περιγραφή και σύγκριση αποτελεσμάτων</a:t>
            </a:r>
            <a:endParaRPr dirty="0"/>
          </a:p>
        </p:txBody>
      </p:sp>
      <p:sp>
        <p:nvSpPr>
          <p:cNvPr id="509" name="Google Shape;509;p62"/>
          <p:cNvSpPr txBox="1">
            <a:spLocks noGrp="1"/>
          </p:cNvSpPr>
          <p:nvPr>
            <p:ph type="title" idx="9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10" name="Google Shape;510;p62"/>
          <p:cNvSpPr txBox="1">
            <a:spLocks noGrp="1"/>
          </p:cNvSpPr>
          <p:nvPr>
            <p:ph type="title" idx="13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1" name="Google Shape;511;p62"/>
          <p:cNvSpPr txBox="1">
            <a:spLocks noGrp="1"/>
          </p:cNvSpPr>
          <p:nvPr>
            <p:ph type="title" idx="14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12" name="Google Shape;512;p62"/>
          <p:cNvSpPr txBox="1">
            <a:spLocks noGrp="1"/>
          </p:cNvSpPr>
          <p:nvPr>
            <p:ph type="title" idx="15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01BF37-A709-612A-4EB9-C96DED54D62D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2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5A4FFC1A-D2AC-3C3D-0A47-E1DAD5C41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976410-BD31-6727-8229-0201642CAD2C}"/>
              </a:ext>
            </a:extLst>
          </p:cNvPr>
          <p:cNvSpPr txBox="1"/>
          <p:nvPr/>
        </p:nvSpPr>
        <p:spPr>
          <a:xfrm>
            <a:off x="4082122" y="254381"/>
            <a:ext cx="979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EB979-D864-1A2E-8AAC-CF1EA93839E9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2BCB99-CDCB-1E13-1B3C-8048398A6568}"/>
              </a:ext>
            </a:extLst>
          </p:cNvPr>
          <p:cNvSpPr txBox="1"/>
          <p:nvPr/>
        </p:nvSpPr>
        <p:spPr>
          <a:xfrm>
            <a:off x="6359548" y="1617643"/>
            <a:ext cx="24609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Model: </a:t>
            </a:r>
            <a:r>
              <a:rPr lang="en-US" dirty="0" err="1"/>
              <a:t>Xception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Πείραμα: </a:t>
            </a: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faces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True label: Fake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Predicted label: Fake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Total percentage: 0.8222</a:t>
            </a:r>
          </a:p>
        </p:txBody>
      </p:sp>
      <p:pic>
        <p:nvPicPr>
          <p:cNvPr id="5" name="Picture 4" descr="A collage of a person's face&#10;&#10;AI-generated content may be incorrect.">
            <a:extLst>
              <a:ext uri="{FF2B5EF4-FFF2-40B4-BE49-F238E27FC236}">
                <a16:creationId xmlns:a16="http://schemas.microsoft.com/office/drawing/2014/main" id="{2614D08A-DC76-3082-E873-293AD18D7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2" y="543876"/>
            <a:ext cx="4867633" cy="459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835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C9D41E62-D8CC-C3CF-44DD-F571D1D32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DA5C3B2-7C7F-ECC2-22FD-68A300FAA2F2}"/>
              </a:ext>
            </a:extLst>
          </p:cNvPr>
          <p:cNvSpPr txBox="1"/>
          <p:nvPr/>
        </p:nvSpPr>
        <p:spPr>
          <a:xfrm>
            <a:off x="4082122" y="254381"/>
            <a:ext cx="979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04B8B9-9489-7271-EE6F-E93FD65FC610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21</a:t>
            </a:r>
          </a:p>
        </p:txBody>
      </p:sp>
      <p:pic>
        <p:nvPicPr>
          <p:cNvPr id="8" name="Picture 7" descr="A collage of a person's face&#10;&#10;AI-generated content may be incorrect.">
            <a:extLst>
              <a:ext uri="{FF2B5EF4-FFF2-40B4-BE49-F238E27FC236}">
                <a16:creationId xmlns:a16="http://schemas.microsoft.com/office/drawing/2014/main" id="{D7100C0C-3D3A-4D53-9721-0A360683B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2" y="529390"/>
            <a:ext cx="4882964" cy="46141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E700C9-45E4-935B-47C5-B909902B8A1E}"/>
              </a:ext>
            </a:extLst>
          </p:cNvPr>
          <p:cNvSpPr txBox="1"/>
          <p:nvPr/>
        </p:nvSpPr>
        <p:spPr>
          <a:xfrm>
            <a:off x="6359548" y="1617643"/>
            <a:ext cx="24609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Model: </a:t>
            </a:r>
            <a:r>
              <a:rPr lang="en-US" dirty="0" err="1"/>
              <a:t>Xception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Πείραμα: </a:t>
            </a: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faces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True label: Fake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Predicted label: True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Total percentage: 0.2915</a:t>
            </a:r>
          </a:p>
        </p:txBody>
      </p:sp>
    </p:spTree>
    <p:extLst>
      <p:ext uri="{BB962C8B-B14F-4D97-AF65-F5344CB8AC3E}">
        <p14:creationId xmlns:p14="http://schemas.microsoft.com/office/powerpoint/2010/main" val="17306822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DEED18DD-31E4-00D2-A08D-76FF8D9B6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E0D2F1-9BE3-2E7A-AE21-DE043111B431}"/>
              </a:ext>
            </a:extLst>
          </p:cNvPr>
          <p:cNvSpPr txBox="1"/>
          <p:nvPr/>
        </p:nvSpPr>
        <p:spPr>
          <a:xfrm>
            <a:off x="4082122" y="254381"/>
            <a:ext cx="979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F9AA5-C687-A803-4608-3C43EC68083D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FF039F-EC3B-70B6-5289-8B119F90A4AE}"/>
              </a:ext>
            </a:extLst>
          </p:cNvPr>
          <p:cNvSpPr txBox="1"/>
          <p:nvPr/>
        </p:nvSpPr>
        <p:spPr>
          <a:xfrm>
            <a:off x="6359548" y="1617643"/>
            <a:ext cx="24609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Model: ResNet50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Πείραμα: </a:t>
            </a:r>
            <a:r>
              <a:rPr lang="en-US" dirty="0">
                <a:latin typeface="Kerkis"/>
              </a:rPr>
              <a:t>f</a:t>
            </a:r>
            <a:r>
              <a:rPr lang="en-US" b="0" i="0" u="none" strike="noStrike" baseline="0" dirty="0">
                <a:latin typeface="Kerkis"/>
              </a:rPr>
              <a:t>aces </a:t>
            </a:r>
            <a:r>
              <a:rPr lang="en-US" u="none" strike="noStrike" baseline="0" dirty="0">
                <a:solidFill>
                  <a:schemeClr val="tx1"/>
                </a:solidFill>
                <a:latin typeface="Google Sans"/>
              </a:rPr>
              <a:t>→ </a:t>
            </a:r>
            <a:r>
              <a:rPr lang="en-US" b="0" i="0" u="none" strike="noStrike" baseline="0" dirty="0">
                <a:latin typeface="Kerkis"/>
              </a:rPr>
              <a:t>frames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True label: Fake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Predicted label: True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Total percentage: 0.2948</a:t>
            </a:r>
          </a:p>
        </p:txBody>
      </p:sp>
      <p:pic>
        <p:nvPicPr>
          <p:cNvPr id="5" name="Picture 4" descr="A collage of a person&#10;&#10;AI-generated content may be incorrect.">
            <a:extLst>
              <a:ext uri="{FF2B5EF4-FFF2-40B4-BE49-F238E27FC236}">
                <a16:creationId xmlns:a16="http://schemas.microsoft.com/office/drawing/2014/main" id="{C9E77ED4-59BF-031C-655D-00DC20959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2" y="562158"/>
            <a:ext cx="4848286" cy="458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712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7BC4A805-B250-C0A5-8155-CD45E4C0D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21BB470-93A0-9B13-92E5-65CE8D156677}"/>
              </a:ext>
            </a:extLst>
          </p:cNvPr>
          <p:cNvSpPr txBox="1"/>
          <p:nvPr/>
        </p:nvSpPr>
        <p:spPr>
          <a:xfrm>
            <a:off x="4038036" y="1402199"/>
            <a:ext cx="12330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7000" dirty="0">
                <a:latin typeface="Vidaloka" panose="020B0604020202020204" charset="0"/>
              </a:rPr>
              <a:t>04</a:t>
            </a:r>
            <a:endParaRPr lang="en-US" sz="7000" dirty="0">
              <a:latin typeface="Vidalok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DB73D2-3F27-EC15-034D-263CF5C3A979}"/>
              </a:ext>
            </a:extLst>
          </p:cNvPr>
          <p:cNvSpPr txBox="1"/>
          <p:nvPr/>
        </p:nvSpPr>
        <p:spPr>
          <a:xfrm>
            <a:off x="2448704" y="2491160"/>
            <a:ext cx="437972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000" dirty="0">
                <a:latin typeface="Vidaloka" panose="020B0604020202020204" charset="0"/>
              </a:rPr>
              <a:t>Συμπεράσματα</a:t>
            </a:r>
            <a:endParaRPr lang="en-US" sz="5000" dirty="0">
              <a:latin typeface="Vidalok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3881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7295BE-F8AD-9098-C1F3-900929D1EF55}"/>
              </a:ext>
            </a:extLst>
          </p:cNvPr>
          <p:cNvSpPr txBox="1"/>
          <p:nvPr/>
        </p:nvSpPr>
        <p:spPr>
          <a:xfrm>
            <a:off x="3730263" y="247507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Συμπεράσματα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33449-F200-EBC2-9625-BE0AD3726633}"/>
              </a:ext>
            </a:extLst>
          </p:cNvPr>
          <p:cNvSpPr txBox="1"/>
          <p:nvPr/>
        </p:nvSpPr>
        <p:spPr>
          <a:xfrm>
            <a:off x="0" y="1203158"/>
            <a:ext cx="17508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Κύρια ευρήματα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B3CB1F-FD40-9522-EEBD-CC986FA02EFB}"/>
              </a:ext>
            </a:extLst>
          </p:cNvPr>
          <p:cNvSpPr txBox="1"/>
          <p:nvPr/>
        </p:nvSpPr>
        <p:spPr>
          <a:xfrm>
            <a:off x="240632" y="1583267"/>
            <a:ext cx="401510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faces→faces</a:t>
            </a:r>
            <a:r>
              <a:rPr lang="en-US" dirty="0"/>
              <a:t>: F1≈0.86–0.89, </a:t>
            </a:r>
            <a:r>
              <a:rPr lang="el-GR" dirty="0"/>
              <a:t>κορυφαίο το </a:t>
            </a:r>
            <a:r>
              <a:rPr lang="en-US" dirty="0" err="1"/>
              <a:t>Xception</a:t>
            </a:r>
            <a:r>
              <a:rPr lang="en-US" dirty="0"/>
              <a:t> 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faces→frames</a:t>
            </a:r>
            <a:r>
              <a:rPr lang="en-US" dirty="0"/>
              <a:t>: </a:t>
            </a:r>
            <a:r>
              <a:rPr lang="el-GR" dirty="0"/>
              <a:t>έντονη πτώση (</a:t>
            </a:r>
            <a:r>
              <a:rPr lang="en-US" dirty="0"/>
              <a:t>F1≈0.50) 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err="1"/>
              <a:t>frames→frames</a:t>
            </a:r>
            <a:r>
              <a:rPr lang="en-US" dirty="0"/>
              <a:t>: </a:t>
            </a:r>
            <a:r>
              <a:rPr lang="el-GR" dirty="0"/>
              <a:t>πιο σταθερή απόδοση (</a:t>
            </a:r>
            <a:r>
              <a:rPr lang="en-US" dirty="0"/>
              <a:t>F1≈0.62) 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Swin Transformer </a:t>
            </a:r>
            <a:r>
              <a:rPr lang="el-GR" dirty="0"/>
              <a:t>στο </a:t>
            </a:r>
            <a:r>
              <a:rPr lang="en-US" dirty="0" err="1"/>
              <a:t>frames→faces</a:t>
            </a:r>
            <a:r>
              <a:rPr lang="en-US" dirty="0"/>
              <a:t>: F1≈0.71 (</a:t>
            </a:r>
            <a:r>
              <a:rPr lang="el-GR" dirty="0"/>
              <a:t>καλή </a:t>
            </a:r>
            <a:r>
              <a:rPr lang="en-US" dirty="0"/>
              <a:t>generalization)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AFC3FA-BB07-D8DA-99B2-16F9CE54FF84}"/>
              </a:ext>
            </a:extLst>
          </p:cNvPr>
          <p:cNvSpPr txBox="1"/>
          <p:nvPr/>
        </p:nvSpPr>
        <p:spPr>
          <a:xfrm>
            <a:off x="5623903" y="1203158"/>
            <a:ext cx="12875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Δυσκολίες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7F57BE-5B61-E41B-6ED2-17588DA2959C}"/>
              </a:ext>
            </a:extLst>
          </p:cNvPr>
          <p:cNvSpPr txBox="1"/>
          <p:nvPr/>
        </p:nvSpPr>
        <p:spPr>
          <a:xfrm>
            <a:off x="5754532" y="1627813"/>
            <a:ext cx="33894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frame-</a:t>
            </a:r>
            <a:r>
              <a:rPr lang="el-GR" dirty="0" err="1"/>
              <a:t>by</a:t>
            </a:r>
            <a:r>
              <a:rPr lang="el-GR" dirty="0"/>
              <a:t>-frame ανάλυση αγνοεί την κίνηση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γενίκευση σε διαφορετικά </a:t>
            </a:r>
            <a:r>
              <a:rPr lang="el-GR" dirty="0" err="1"/>
              <a:t>framerates</a:t>
            </a:r>
            <a:r>
              <a:rPr lang="el-GR" dirty="0"/>
              <a:t>/</a:t>
            </a:r>
            <a:r>
              <a:rPr lang="el-GR" dirty="0" err="1"/>
              <a:t>motion</a:t>
            </a:r>
            <a:r>
              <a:rPr lang="el-GR" dirty="0"/>
              <a:t> </a:t>
            </a:r>
            <a:r>
              <a:rPr lang="el-GR" dirty="0" err="1"/>
              <a:t>patterns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καθυστέρηση λόγω </a:t>
            </a:r>
            <a:r>
              <a:rPr lang="el-GR" dirty="0" err="1"/>
              <a:t>face</a:t>
            </a:r>
            <a:r>
              <a:rPr lang="el-GR" dirty="0"/>
              <a:t> </a:t>
            </a:r>
            <a:r>
              <a:rPr lang="el-GR" dirty="0" err="1"/>
              <a:t>detection</a:t>
            </a:r>
            <a:r>
              <a:rPr lang="el-GR" dirty="0"/>
              <a:t> σε κάθε καρέ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C2ED95-C755-DA1A-62CF-A300F8E627DF}"/>
              </a:ext>
            </a:extLst>
          </p:cNvPr>
          <p:cNvSpPr txBox="1"/>
          <p:nvPr/>
        </p:nvSpPr>
        <p:spPr>
          <a:xfrm>
            <a:off x="8760562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7BC66FA-0FB8-81FD-8C36-0DB8768F10BC}"/>
              </a:ext>
            </a:extLst>
          </p:cNvPr>
          <p:cNvSpPr txBox="1"/>
          <p:nvPr/>
        </p:nvSpPr>
        <p:spPr>
          <a:xfrm>
            <a:off x="4038036" y="1402199"/>
            <a:ext cx="106792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7000" dirty="0">
                <a:latin typeface="Vidaloka" panose="020B0604020202020204" charset="0"/>
              </a:rPr>
              <a:t>01</a:t>
            </a:r>
            <a:endParaRPr lang="en-US" sz="7000" dirty="0">
              <a:latin typeface="Vidalok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362406-859E-7387-0E6E-5A0B6488FC12}"/>
              </a:ext>
            </a:extLst>
          </p:cNvPr>
          <p:cNvSpPr txBox="1"/>
          <p:nvPr/>
        </p:nvSpPr>
        <p:spPr>
          <a:xfrm>
            <a:off x="3149973" y="2415533"/>
            <a:ext cx="28440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000" dirty="0">
                <a:latin typeface="Vidaloka" panose="020B0604020202020204" charset="0"/>
              </a:rPr>
              <a:t>Δεδομένα</a:t>
            </a:r>
            <a:endParaRPr lang="en-US" sz="5000" dirty="0">
              <a:latin typeface="Vidaloka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76F6B2-F3FD-580F-3C68-4B5E9C256EDD}"/>
              </a:ext>
            </a:extLst>
          </p:cNvPr>
          <p:cNvSpPr txBox="1"/>
          <p:nvPr/>
        </p:nvSpPr>
        <p:spPr>
          <a:xfrm>
            <a:off x="123754" y="232150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Dataset</a:t>
            </a:r>
            <a:endParaRPr lang="en-US" b="1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DC8675-A5BC-51C0-F109-3743CA1518C9}"/>
              </a:ext>
            </a:extLst>
          </p:cNvPr>
          <p:cNvSpPr txBox="1"/>
          <p:nvPr/>
        </p:nvSpPr>
        <p:spPr>
          <a:xfrm>
            <a:off x="371260" y="1127531"/>
            <a:ext cx="51924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Σύνολο Δεδομένων: </a:t>
            </a:r>
            <a:r>
              <a:rPr lang="en-US" dirty="0" err="1"/>
              <a:t>FaceForensics</a:t>
            </a:r>
            <a:r>
              <a:rPr lang="en-US" dirty="0"/>
              <a:t>++ (Kaggle)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Συνολικά 400 </a:t>
            </a:r>
            <a:r>
              <a:rPr lang="en-US" dirty="0"/>
              <a:t>video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Διάρκεια από 1.38 δευτερόλεπτα μέχρι 67.50 δευτερόλεπτα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D8C56C-133F-CFE5-3B14-A23EA7D47D7F}"/>
              </a:ext>
            </a:extLst>
          </p:cNvPr>
          <p:cNvSpPr txBox="1"/>
          <p:nvPr/>
        </p:nvSpPr>
        <p:spPr>
          <a:xfrm>
            <a:off x="813122" y="1645836"/>
            <a:ext cx="1447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200 </a:t>
            </a:r>
            <a:r>
              <a:rPr lang="el-GR" dirty="0"/>
              <a:t>αληθινά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200 </a:t>
            </a:r>
            <a:r>
              <a:rPr lang="el-GR" dirty="0"/>
              <a:t>ψεύτικα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D31112-83BB-9E0E-E5D7-56CD5F828BDC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4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6FF92F-E7A9-2745-8E41-C7C0A0E64E16}"/>
              </a:ext>
            </a:extLst>
          </p:cNvPr>
          <p:cNvSpPr txBox="1"/>
          <p:nvPr/>
        </p:nvSpPr>
        <p:spPr>
          <a:xfrm>
            <a:off x="7177697" y="281882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31C1F-02B9-50F1-4F3B-71DAFB1276CC}"/>
              </a:ext>
            </a:extLst>
          </p:cNvPr>
          <p:cNvSpPr txBox="1"/>
          <p:nvPr/>
        </p:nvSpPr>
        <p:spPr>
          <a:xfrm>
            <a:off x="207973" y="1219699"/>
            <a:ext cx="729973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Δειγματοληψία 30 καρέ ανά βίντεο (σε ίσα χρονικά διαστήματα)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Κατανομή: 75% Εκπαίδευση – 12.5% Επικύρωση – 12.5% Δοκιμή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Χρήση σταθερού </a:t>
            </a:r>
            <a:r>
              <a:rPr lang="el-GR" i="1" dirty="0" err="1"/>
              <a:t>random</a:t>
            </a:r>
            <a:r>
              <a:rPr lang="el-GR" i="1" dirty="0"/>
              <a:t> </a:t>
            </a:r>
            <a:r>
              <a:rPr lang="el-GR" i="1" dirty="0" err="1"/>
              <a:t>seed</a:t>
            </a:r>
            <a:r>
              <a:rPr lang="el-GR" dirty="0"/>
              <a:t> για </a:t>
            </a:r>
            <a:r>
              <a:rPr lang="el-GR" dirty="0" err="1"/>
              <a:t>αναπαραγωγιμότητα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Επεξεργασία εικόνας: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839A-AAE6-B57B-F919-B95155CE18B3}"/>
              </a:ext>
            </a:extLst>
          </p:cNvPr>
          <p:cNvSpPr txBox="1"/>
          <p:nvPr/>
        </p:nvSpPr>
        <p:spPr>
          <a:xfrm>
            <a:off x="881566" y="2231031"/>
            <a:ext cx="3690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Ισχυρά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augmentations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στην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Εκ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παίδευση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Ήπια/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ουδέτερ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α σε Επικύρωση &amp; Δοκιμή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84CB2F-FB09-433C-E9D8-C295B57471AF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5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E4B864-1FE7-39FF-5F7F-69D8420A5894}"/>
              </a:ext>
            </a:extLst>
          </p:cNvPr>
          <p:cNvSpPr txBox="1"/>
          <p:nvPr/>
        </p:nvSpPr>
        <p:spPr>
          <a:xfrm>
            <a:off x="332499" y="2965364"/>
            <a:ext cx="492607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en-US" i="1" dirty="0">
                <a:solidFill>
                  <a:schemeClr val="tx1"/>
                </a:solidFill>
                <a:latin typeface="Arial" panose="020B0604020202020204" pitchFamily="34" charset="0"/>
              </a:rPr>
              <a:t>Α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ugmentations</a:t>
            </a:r>
            <a:r>
              <a:rPr kumimoji="0" lang="el-GR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Random Crop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Random Horizontal Flip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Random Rotation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Color Jitter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Resize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Normalization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>
          <a:extLst>
            <a:ext uri="{FF2B5EF4-FFF2-40B4-BE49-F238E27FC236}">
              <a16:creationId xmlns:a16="http://schemas.microsoft.com/office/drawing/2014/main" id="{72042E03-4820-F661-6459-F93FA2199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0EF8D38-C2BA-49AA-2884-87ABF428DA1B}"/>
              </a:ext>
            </a:extLst>
          </p:cNvPr>
          <p:cNvSpPr txBox="1"/>
          <p:nvPr/>
        </p:nvSpPr>
        <p:spPr>
          <a:xfrm>
            <a:off x="91096" y="1131771"/>
            <a:ext cx="26314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 u="sng" dirty="0"/>
              <a:t>Χωρίς Περικοπή (</a:t>
            </a:r>
            <a:r>
              <a:rPr lang="en-US" b="1" u="sng" dirty="0"/>
              <a:t>No Crop)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F5318C-644A-D64B-6BE2-709A970C5958}"/>
              </a:ext>
            </a:extLst>
          </p:cNvPr>
          <p:cNvSpPr txBox="1"/>
          <p:nvPr/>
        </p:nvSpPr>
        <p:spPr>
          <a:xfrm>
            <a:off x="5447651" y="1131771"/>
            <a:ext cx="34736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 u="sng" dirty="0"/>
              <a:t>Με Περικοπή Προσώπου (</a:t>
            </a:r>
            <a:r>
              <a:rPr lang="el-GR" b="1" u="sng" dirty="0" err="1"/>
              <a:t>Crop</a:t>
            </a:r>
            <a:r>
              <a:rPr lang="el-GR" b="1" u="sng" dirty="0"/>
              <a:t> </a:t>
            </a:r>
            <a:r>
              <a:rPr lang="el-GR" b="1" u="sng" dirty="0" err="1"/>
              <a:t>to</a:t>
            </a:r>
            <a:r>
              <a:rPr lang="el-GR" b="1" u="sng" dirty="0"/>
              <a:t> </a:t>
            </a:r>
            <a:r>
              <a:rPr lang="el-GR" b="1" u="sng" dirty="0" err="1"/>
              <a:t>Faces</a:t>
            </a:r>
            <a:r>
              <a:rPr lang="el-GR" b="1" u="sng" dirty="0"/>
              <a:t>)</a:t>
            </a:r>
            <a:endParaRPr lang="en-US" b="1" u="sng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69B3589-9158-8E5B-013F-6B161E6A9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7235518"/>
              </p:ext>
            </p:extLst>
          </p:nvPr>
        </p:nvGraphicFramePr>
        <p:xfrm>
          <a:off x="0" y="1779270"/>
          <a:ext cx="3859212" cy="1584960"/>
        </p:xfrm>
        <a:graphic>
          <a:graphicData uri="http://schemas.openxmlformats.org/drawingml/2006/table">
            <a:tbl>
              <a:tblPr/>
              <a:tblGrid>
                <a:gridCol w="3859212">
                  <a:extLst>
                    <a:ext uri="{9D8B030D-6E8A-4147-A177-3AD203B41FA5}">
                      <a16:colId xmlns:a16="http://schemas.microsoft.com/office/drawing/2014/main" val="27410170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Χρήση ολόκληρου του καρέ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Δεν εξαρτάται από την ποιότητα προσώπου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Πιο γρήγορη &amp; σταθερή προσέγγιση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Χρήσιμο όταν το πρόσωπο είναι κρυφό ή απουσιάζει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l-GR" dirty="0"/>
                        <a:t>Τυπικά </a:t>
                      </a:r>
                      <a:r>
                        <a:rPr lang="en-US" dirty="0"/>
                        <a:t>augmentations</a:t>
                      </a:r>
                      <a:endParaRPr lang="el-GR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8278948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8B5A152-6B58-398F-F020-600D57C0CAB8}"/>
              </a:ext>
            </a:extLst>
          </p:cNvPr>
          <p:cNvSpPr txBox="1"/>
          <p:nvPr/>
        </p:nvSpPr>
        <p:spPr>
          <a:xfrm>
            <a:off x="5447651" y="1779270"/>
            <a:ext cx="3607755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Ανίχνευση και περικοπή προσώπου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Χρήση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l-GR" dirty="0"/>
              <a:t>και </a:t>
            </a:r>
            <a:r>
              <a:rPr lang="en-US" dirty="0"/>
              <a:t>MTCNN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Πιο αργή αλλά εστιασμένη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Εστιάζει σε νοθευμένα χαρακτηριστικά προσώπου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 err="1"/>
              <a:t>Στοχευμένα</a:t>
            </a:r>
            <a:r>
              <a:rPr lang="el-GR" dirty="0"/>
              <a:t> </a:t>
            </a:r>
            <a:r>
              <a:rPr lang="en-US" dirty="0"/>
              <a:t>augmentations </a:t>
            </a:r>
            <a:r>
              <a:rPr lang="el-GR" dirty="0"/>
              <a:t>προσώπου</a:t>
            </a:r>
            <a:endParaRPr lang="en-US" dirty="0"/>
          </a:p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65EEF2-C8AF-1654-A4AF-1FDA97097296}"/>
              </a:ext>
            </a:extLst>
          </p:cNvPr>
          <p:cNvSpPr txBox="1"/>
          <p:nvPr/>
        </p:nvSpPr>
        <p:spPr>
          <a:xfrm>
            <a:off x="7177697" y="281882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DBFB22-35AC-01D3-A841-6E7E533E7A0E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712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4DE42C23-8E1F-D7D7-CCAA-D696CB539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F7FF2CD-AB53-B952-A354-8DB3113AA194}"/>
              </a:ext>
            </a:extLst>
          </p:cNvPr>
          <p:cNvSpPr txBox="1"/>
          <p:nvPr/>
        </p:nvSpPr>
        <p:spPr>
          <a:xfrm>
            <a:off x="4038036" y="1402199"/>
            <a:ext cx="121539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7000" dirty="0">
                <a:latin typeface="Vidaloka" panose="020B0604020202020204" charset="0"/>
              </a:rPr>
              <a:t>02</a:t>
            </a:r>
            <a:endParaRPr lang="en-US" sz="7000" dirty="0">
              <a:latin typeface="Vidalok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1A4CAD-63AC-6DFB-DD29-9B479177193F}"/>
              </a:ext>
            </a:extLst>
          </p:cNvPr>
          <p:cNvSpPr txBox="1"/>
          <p:nvPr/>
        </p:nvSpPr>
        <p:spPr>
          <a:xfrm>
            <a:off x="3331111" y="2422408"/>
            <a:ext cx="26292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000" dirty="0">
                <a:latin typeface="Vidaloka" panose="020B0604020202020204" charset="0"/>
              </a:rPr>
              <a:t>Μοντέλα</a:t>
            </a:r>
            <a:endParaRPr lang="en-US" sz="5000" dirty="0">
              <a:latin typeface="Vidalok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592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21C8DB77-61DF-2B5A-FE0C-097F09EE6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diagram&#10;&#10;AI-generated content may be incorrect.">
            <a:extLst>
              <a:ext uri="{FF2B5EF4-FFF2-40B4-BE49-F238E27FC236}">
                <a16:creationId xmlns:a16="http://schemas.microsoft.com/office/drawing/2014/main" id="{A19CB122-BFB1-BE82-8D01-C3CC46DEE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925" y="399190"/>
            <a:ext cx="2901043" cy="43515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E85348-B80B-4C05-6A70-2C48B1FA375F}"/>
              </a:ext>
            </a:extLst>
          </p:cNvPr>
          <p:cNvSpPr txBox="1"/>
          <p:nvPr/>
        </p:nvSpPr>
        <p:spPr>
          <a:xfrm>
            <a:off x="5630779" y="660018"/>
            <a:ext cx="30588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Χωρίζουμε το κάθε βίντεο σε </a:t>
            </a:r>
            <a:r>
              <a:rPr lang="en-US" dirty="0"/>
              <a:t>frames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D94846-5A89-CFE8-828A-CFB7CFC6B0B2}"/>
              </a:ext>
            </a:extLst>
          </p:cNvPr>
          <p:cNvSpPr txBox="1"/>
          <p:nvPr/>
        </p:nvSpPr>
        <p:spPr>
          <a:xfrm>
            <a:off x="5922525" y="2417861"/>
            <a:ext cx="2475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Κατηγοριοποιούμε τα </a:t>
            </a:r>
            <a:r>
              <a:rPr lang="en-US" dirty="0"/>
              <a:t>frames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B0C1C-2A8B-5BFB-F6DB-15DBD132D11A}"/>
              </a:ext>
            </a:extLst>
          </p:cNvPr>
          <p:cNvSpPr txBox="1"/>
          <p:nvPr/>
        </p:nvSpPr>
        <p:spPr>
          <a:xfrm>
            <a:off x="6065994" y="4483482"/>
            <a:ext cx="2188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Γυρνάμε πίσω στο βίντεο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FFC14F-0A97-A202-94E3-2228BB04893E}"/>
              </a:ext>
            </a:extLst>
          </p:cNvPr>
          <p:cNvSpPr txBox="1"/>
          <p:nvPr/>
        </p:nvSpPr>
        <p:spPr>
          <a:xfrm>
            <a:off x="3578779" y="0"/>
            <a:ext cx="1986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Γενικά Χαρακτηριστικά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F7BA9E-FC59-6FDC-199D-D03E28CFC31C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764332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>
          <a:extLst>
            <a:ext uri="{FF2B5EF4-FFF2-40B4-BE49-F238E27FC236}">
              <a16:creationId xmlns:a16="http://schemas.microsoft.com/office/drawing/2014/main" id="{42AEAC6F-7487-3455-DCD3-5FE44E24E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C49D4A-8EA4-0EAD-8C83-44762C9ED1D9}"/>
              </a:ext>
            </a:extLst>
          </p:cNvPr>
          <p:cNvSpPr txBox="1"/>
          <p:nvPr/>
        </p:nvSpPr>
        <p:spPr>
          <a:xfrm>
            <a:off x="3578779" y="0"/>
            <a:ext cx="1986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Γενικά Χαρακτηριστικά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C8142-FF25-1706-DD0B-F3E71815413C}"/>
              </a:ext>
            </a:extLst>
          </p:cNvPr>
          <p:cNvSpPr txBox="1"/>
          <p:nvPr/>
        </p:nvSpPr>
        <p:spPr>
          <a:xfrm>
            <a:off x="214848" y="1056144"/>
            <a:ext cx="14420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 u="sng" dirty="0"/>
              <a:t>Εκπαίδευση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8BF60E-C7D0-2049-195D-F7A3C3B2DDDA}"/>
              </a:ext>
            </a:extLst>
          </p:cNvPr>
          <p:cNvSpPr txBox="1"/>
          <p:nvPr/>
        </p:nvSpPr>
        <p:spPr>
          <a:xfrm>
            <a:off x="385010" y="1519417"/>
            <a:ext cx="385010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Frames: </a:t>
            </a:r>
            <a:r>
              <a:rPr lang="el-GR" dirty="0"/>
              <a:t>Κάθε βίντεο → 30 καρέ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Epochs: 5 (</a:t>
            </a:r>
            <a:r>
              <a:rPr lang="el-GR" dirty="0"/>
              <a:t>με </a:t>
            </a:r>
            <a:r>
              <a:rPr lang="en-US" dirty="0"/>
              <a:t>early stopping </a:t>
            </a:r>
            <a:r>
              <a:rPr lang="el-GR" dirty="0"/>
              <a:t>αν το </a:t>
            </a:r>
            <a:r>
              <a:rPr lang="en-US" dirty="0"/>
              <a:t>loss </a:t>
            </a:r>
            <a:r>
              <a:rPr lang="el-GR" dirty="0"/>
              <a:t>δεν βελτιωθεί για 3 συνεχόμενες)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Batch size: 8 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Learning rate: 1e-4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Άλλα: </a:t>
            </a:r>
            <a:r>
              <a:rPr lang="en-US" dirty="0"/>
              <a:t>mixed precision, Adam optimizer, </a:t>
            </a:r>
            <a:r>
              <a:rPr lang="en-US" dirty="0" err="1"/>
              <a:t>CrossEntropy</a:t>
            </a:r>
            <a:r>
              <a:rPr lang="en-US" dirty="0"/>
              <a:t> loss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A4CB12-0B74-01EC-A9EF-05356EAD05F3}"/>
              </a:ext>
            </a:extLst>
          </p:cNvPr>
          <p:cNvSpPr txBox="1"/>
          <p:nvPr/>
        </p:nvSpPr>
        <p:spPr>
          <a:xfrm>
            <a:off x="5441466" y="1083735"/>
            <a:ext cx="1859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u="sng" dirty="0"/>
              <a:t>Αξιολόγηση/Δοκιμή</a:t>
            </a:r>
            <a:endParaRPr lang="en-US" b="1" u="sng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ACECBE-AFB2-5E5A-2E60-B549BB0279F5}"/>
              </a:ext>
            </a:extLst>
          </p:cNvPr>
          <p:cNvSpPr txBox="1"/>
          <p:nvPr/>
        </p:nvSpPr>
        <p:spPr>
          <a:xfrm>
            <a:off x="5611191" y="1402199"/>
            <a:ext cx="33801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Κατηγοριοποίηση </a:t>
            </a:r>
            <a:r>
              <a:rPr lang="en-US" dirty="0"/>
              <a:t>frame</a:t>
            </a:r>
            <a:endParaRPr lang="el-G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l-GR" dirty="0"/>
              <a:t>Για κάθε βίντεο, </a:t>
            </a:r>
            <a:r>
              <a:rPr lang="el-GR" b="1" dirty="0"/>
              <a:t>συνδυάζουμε τις προβλέψεις των </a:t>
            </a:r>
            <a:r>
              <a:rPr lang="el-GR" b="1" dirty="0" err="1"/>
              <a:t>frames</a:t>
            </a:r>
            <a:r>
              <a:rPr lang="el-GR" dirty="0"/>
              <a:t> με 5 μεθόδους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E4ED9B-F1C3-0D3D-9CAC-17FE3C756237}"/>
              </a:ext>
            </a:extLst>
          </p:cNvPr>
          <p:cNvSpPr txBox="1"/>
          <p:nvPr/>
        </p:nvSpPr>
        <p:spPr>
          <a:xfrm>
            <a:off x="6316367" y="2571750"/>
            <a:ext cx="298190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Μέσος Όρος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Μέγιστο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Διάμεσο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 err="1"/>
              <a:t>Trimmed</a:t>
            </a:r>
            <a:r>
              <a:rPr lang="el-GR" dirty="0"/>
              <a:t> </a:t>
            </a:r>
            <a:r>
              <a:rPr lang="el-GR" dirty="0" err="1"/>
              <a:t>Mean</a:t>
            </a:r>
            <a:r>
              <a:rPr lang="el-GR" dirty="0"/>
              <a:t> (χωρίς τα άκρα)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l-GR" dirty="0"/>
              <a:t>Ποσοστό Ψήφων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8F327D-3D62-7B99-8796-AB306A130DF1}"/>
              </a:ext>
            </a:extLst>
          </p:cNvPr>
          <p:cNvSpPr txBox="1"/>
          <p:nvPr/>
        </p:nvSpPr>
        <p:spPr>
          <a:xfrm>
            <a:off x="8859948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52686173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</TotalTime>
  <Words>690</Words>
  <Application>Microsoft Office PowerPoint</Application>
  <PresentationFormat>On-screen Show (16:9)</PresentationFormat>
  <Paragraphs>182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Vidaloka</vt:lpstr>
      <vt:lpstr>Montserrat</vt:lpstr>
      <vt:lpstr>Google Sans</vt:lpstr>
      <vt:lpstr>Wingdings</vt:lpstr>
      <vt:lpstr>Arial</vt:lpstr>
      <vt:lpstr>Kerkis</vt:lpstr>
      <vt:lpstr>Times New Roman</vt:lpstr>
      <vt:lpstr>Minimalist Business Slides XL by Slidesgo</vt:lpstr>
      <vt:lpstr>Deep Fake Detection</vt:lpstr>
      <vt:lpstr>Περιεχόμενα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Αποστολος Βαρελας</dc:creator>
  <cp:lastModifiedBy>APOSTOLOS-FOIVOS VARELAS</cp:lastModifiedBy>
  <cp:revision>11</cp:revision>
  <dcterms:modified xsi:type="dcterms:W3CDTF">2025-06-10T17:07:48Z</dcterms:modified>
</cp:coreProperties>
</file>